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780"/>
    <a:srgbClr val="0A8215"/>
    <a:srgbClr val="5BDC7A"/>
    <a:srgbClr val="35BB57"/>
    <a:srgbClr val="3796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114"/>
      </p:cViewPr>
      <p:guideLst>
        <p:guide orient="horz" pos="3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46F7DD-55B8-6635-53B5-093ED6D84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BCA06D5-0F11-2655-4569-3519DA677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541D5C6-51A1-F960-8D88-26B2882A4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BC61512-9A4E-EEBB-2C97-D8F36476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1F07693-9A9B-09E3-4DEC-92B962AE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267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FA52E5-E2F7-E49B-2E4E-486B0579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BF1FAC-3AA8-A985-CF5D-CD17EC9D6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4896C59-790C-40CB-1326-066FC183B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E58E8EB-199D-CA0E-E0D3-7B06B6D9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572E2AF-AAD2-8A49-8D12-4AE2C917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307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21B9825C-3C2B-39E5-F466-6B7367901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696C5FB-EBB8-F8FC-3F4A-4CBA935A0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EE12A32-C1D9-DFFA-EE47-0A20D25B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9F2E975-156C-6F96-8370-06EA1109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5FBCFCD-EB04-D94D-8BF1-7FC0B8F4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725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1A9A7D-8123-5499-3006-22205524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06B7D4-8270-33D9-D19F-CE4C9BC56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8B79194-7E02-CF05-7910-6163CE19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BFACFF6-A25F-DAD9-576A-D5499D68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863D9BF-4A44-E8CE-18A7-6EB44836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653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DB8B6E8-F318-94BF-E71D-9FC976F43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5A3016-FB82-BFA2-0061-58EA0A8C5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743F887-2194-3031-3F03-A6AE916A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53F12E4-5507-5DA9-E468-F4B50989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526A16A-24C0-B956-C9C5-1F787366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851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6B2B2E9-82CC-3392-ABE4-F7514441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489805-BAF1-9F79-B60D-D47C26546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F88FEF6-60FD-AA4E-4865-EC932A994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3A81D60-204C-ABA9-C63A-86A4F819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1D42E28-A9C0-F0B5-C4C2-F4C2A56D2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DF69C0F-AD32-49C2-698F-EA3080A6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153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5E61FE-074D-D066-80FB-92E968CC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E5C4035-67F5-67AD-6676-C7E9AB325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FF69584-7813-251A-3257-B933790FE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69A41E1-D1A7-8DDA-7C43-A5784AEFB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FB089DC-A450-3A2D-21FB-10FC3A621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C5D39AD-471E-76FC-9FFF-778E3482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6FC7772-6D82-4AF4-BF0C-9DA071FF4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A6A90E7-8AB9-D804-F8D9-8D8EF04B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767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D4827E-1BF5-F453-5CDC-58AB1A148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0309136-5B44-403C-58B3-733057A3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5B24F5B-6395-AB58-B83A-B84EE8F3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2F31AEE-EDF7-E423-1BBC-FD47D548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142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0ACA9B7-8BE5-BE6F-6E1C-A109FB0E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DDF6A26-C9A5-B539-059A-38272D84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1FCEFA4-871A-275C-1C3B-ED80C2C5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208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D6359A-5CF9-B09A-E160-91F1C692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395D9CD-19A8-004C-A120-13C7A207C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6A144358-6C67-D616-1CD8-E3668F4D9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E0951D4-304F-D785-FFAB-2316AE6EA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0783059-BBBA-AC51-DC42-F61FDBCF0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038DCDE-208A-D5A0-163C-CD7B1F44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4047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998617-410E-BE70-4726-C6A9C939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EE0E8AC-DAD0-DE91-020D-BB534D17A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ED76C04-54E4-82D1-5DED-4E56C2943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A8B8D6A-DEBB-0C39-E638-545A0006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5E2884B-4A2A-7090-46C9-2CC8156C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0955065-67CF-7839-39FD-361D190C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145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A5B9D007-9479-D325-68BD-80FC7D6F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D20A25A-15A9-4504-2A31-D65EE377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13FC602-F908-BC2E-212B-4F2AC2876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24266-C7BA-4D85-B927-86BD6851491E}" type="datetimeFigureOut">
              <a:rPr lang="he-IL" smtClean="0"/>
              <a:t>י"א/אדר/תשפ"ג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F728814-62F0-1053-2865-DB92A2348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22F1923-3F2B-2189-BD4A-1A412B4D9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C157C-94F7-482C-B167-8F3145B068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883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proving Football Performance - SciSports">
            <a:extLst>
              <a:ext uri="{FF2B5EF4-FFF2-40B4-BE49-F238E27FC236}">
                <a16:creationId xmlns:a16="http://schemas.microsoft.com/office/drawing/2014/main" id="{CB93FA5C-69AD-65B0-E0E3-C052342BC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263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517BD7C2-A94D-8347-998A-07C93D315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742" y="1721207"/>
            <a:ext cx="10082415" cy="1380797"/>
          </a:xfrm>
        </p:spPr>
        <p:txBody>
          <a:bodyPr>
            <a:normAutofit fontScale="90000"/>
          </a:bodyPr>
          <a:lstStyle/>
          <a:p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‘</a:t>
            </a:r>
            <a:r>
              <a:rPr lang="en-US" sz="11500" b="1" dirty="0" err="1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Fifa</a:t>
            </a:r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-Data’</a:t>
            </a:r>
            <a:br>
              <a:rPr lang="he-IL" sz="115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</a:br>
            <a:r>
              <a:rPr lang="en-US" sz="54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Final Project - NoSQL</a:t>
            </a:r>
            <a:endParaRPr lang="he-IL" sz="11500" b="1" dirty="0">
              <a:ln w="22225">
                <a:solidFill>
                  <a:schemeClr val="tx1"/>
                </a:solidFill>
                <a:miter lim="800000"/>
              </a:ln>
              <a:solidFill>
                <a:schemeClr val="bg1"/>
              </a:solidFill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96B7EE7-6D6D-4D89-43A7-11998A563354}"/>
              </a:ext>
            </a:extLst>
          </p:cNvPr>
          <p:cNvSpPr txBox="1"/>
          <p:nvPr/>
        </p:nvSpPr>
        <p:spPr>
          <a:xfrm>
            <a:off x="5776957" y="4446394"/>
            <a:ext cx="477086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>
                <a:solidFill>
                  <a:schemeClr val="bg1"/>
                </a:solidFill>
              </a:rPr>
              <a:t>יהב מסיקה - 316415231</a:t>
            </a:r>
          </a:p>
          <a:p>
            <a:r>
              <a:rPr lang="he-IL" sz="2400" b="1" dirty="0">
                <a:solidFill>
                  <a:schemeClr val="bg1"/>
                </a:solidFill>
              </a:rPr>
              <a:t>ציון בוארון - 206310377</a:t>
            </a:r>
          </a:p>
          <a:p>
            <a:endParaRPr lang="he-IL" sz="2400" b="1" dirty="0">
              <a:solidFill>
                <a:schemeClr val="bg1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C02467B-3E2E-468F-AADB-6C1BC7D57942}"/>
              </a:ext>
            </a:extLst>
          </p:cNvPr>
          <p:cNvSpPr txBox="1"/>
          <p:nvPr/>
        </p:nvSpPr>
        <p:spPr>
          <a:xfrm>
            <a:off x="-741261" y="4564503"/>
            <a:ext cx="477086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>
                <a:solidFill>
                  <a:schemeClr val="bg1"/>
                </a:solidFill>
              </a:rPr>
              <a:t>מרצה: גב' תמי צוקרמן.</a:t>
            </a:r>
          </a:p>
          <a:p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4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דשא, חוץ, שדה, ירוק&#10;&#10;התיאור נוצר באופן אוטומטי">
            <a:extLst>
              <a:ext uri="{FF2B5EF4-FFF2-40B4-BE49-F238E27FC236}">
                <a16:creationId xmlns:a16="http://schemas.microsoft.com/office/drawing/2014/main" id="{B1460DE7-3ADF-96C3-453C-D18A871AB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5D383C88-3D19-15D7-8E50-ADD7A3E69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1908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380162B-49B5-F23D-D56E-1213E978C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4A5EBCA-0205-CD89-4312-01F0FC19BCB1}"/>
              </a:ext>
            </a:extLst>
          </p:cNvPr>
          <p:cNvSpPr txBox="1"/>
          <p:nvPr/>
        </p:nvSpPr>
        <p:spPr>
          <a:xfrm>
            <a:off x="2614399" y="88270"/>
            <a:ext cx="588074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Data Modeling</a:t>
            </a:r>
            <a:endParaRPr lang="he-IL" sz="5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id="{1285ACBA-4F57-27FF-738A-BA464BBA197C}"/>
              </a:ext>
            </a:extLst>
          </p:cNvPr>
          <p:cNvSpPr/>
          <p:nvPr/>
        </p:nvSpPr>
        <p:spPr>
          <a:xfrm>
            <a:off x="649936" y="1122752"/>
            <a:ext cx="1780374" cy="495656"/>
          </a:xfrm>
          <a:prstGeom prst="roundRect">
            <a:avLst/>
          </a:prstGeom>
          <a:solidFill>
            <a:srgbClr val="3796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Leagues</a:t>
            </a:r>
            <a:endParaRPr lang="he-IL" dirty="0"/>
          </a:p>
        </p:txBody>
      </p:sp>
      <p:sp>
        <p:nvSpPr>
          <p:cNvPr id="4" name="חץ: למטה 3">
            <a:extLst>
              <a:ext uri="{FF2B5EF4-FFF2-40B4-BE49-F238E27FC236}">
                <a16:creationId xmlns:a16="http://schemas.microsoft.com/office/drawing/2014/main" id="{43ADA72B-735A-A937-D09F-CE320AD806A4}"/>
              </a:ext>
            </a:extLst>
          </p:cNvPr>
          <p:cNvSpPr/>
          <p:nvPr/>
        </p:nvSpPr>
        <p:spPr>
          <a:xfrm>
            <a:off x="1390045" y="1618408"/>
            <a:ext cx="205099" cy="495656"/>
          </a:xfrm>
          <a:prstGeom prst="downArrow">
            <a:avLst/>
          </a:prstGeom>
          <a:solidFill>
            <a:srgbClr val="5BDC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חץ: למטה 7">
            <a:extLst>
              <a:ext uri="{FF2B5EF4-FFF2-40B4-BE49-F238E27FC236}">
                <a16:creationId xmlns:a16="http://schemas.microsoft.com/office/drawing/2014/main" id="{DD6A1705-BE88-D2EE-4EDC-7CA1158A8C9A}"/>
              </a:ext>
            </a:extLst>
          </p:cNvPr>
          <p:cNvSpPr/>
          <p:nvPr/>
        </p:nvSpPr>
        <p:spPr>
          <a:xfrm>
            <a:off x="9962055" y="1618408"/>
            <a:ext cx="205099" cy="580926"/>
          </a:xfrm>
          <a:prstGeom prst="downArrow">
            <a:avLst/>
          </a:prstGeom>
          <a:solidFill>
            <a:srgbClr val="5BDC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EE2B351B-5D5E-BD24-790D-0396048BB9E6}"/>
              </a:ext>
            </a:extLst>
          </p:cNvPr>
          <p:cNvSpPr/>
          <p:nvPr/>
        </p:nvSpPr>
        <p:spPr>
          <a:xfrm>
            <a:off x="438847" y="2114064"/>
            <a:ext cx="2107496" cy="2325069"/>
          </a:xfrm>
          <a:prstGeom prst="roundRect">
            <a:avLst/>
          </a:prstGeom>
          <a:solidFill>
            <a:srgbClr val="3796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_id</a:t>
            </a:r>
            <a:endParaRPr lang="he-IL" dirty="0"/>
          </a:p>
          <a:p>
            <a:pPr algn="ctr"/>
            <a:r>
              <a:rPr lang="en-US" dirty="0"/>
              <a:t>Country</a:t>
            </a:r>
          </a:p>
          <a:p>
            <a:pPr algn="ctr"/>
            <a:r>
              <a:rPr lang="en-US" dirty="0" err="1"/>
              <a:t>League_name</a:t>
            </a:r>
            <a:endParaRPr lang="en-US" dirty="0"/>
          </a:p>
          <a:p>
            <a:pPr algn="ctr"/>
            <a:r>
              <a:rPr lang="en-US" dirty="0" err="1"/>
              <a:t>Team_amount</a:t>
            </a:r>
            <a:endParaRPr lang="en-US" dirty="0"/>
          </a:p>
          <a:p>
            <a:pPr algn="ctr"/>
            <a:r>
              <a:rPr lang="en-US" dirty="0" err="1"/>
              <a:t>League_Manager</a:t>
            </a:r>
            <a:endParaRPr lang="he-IL" dirty="0"/>
          </a:p>
        </p:txBody>
      </p:sp>
      <p:sp>
        <p:nvSpPr>
          <p:cNvPr id="1039" name="מלבן: פינות מעוגלות 1038">
            <a:extLst>
              <a:ext uri="{FF2B5EF4-FFF2-40B4-BE49-F238E27FC236}">
                <a16:creationId xmlns:a16="http://schemas.microsoft.com/office/drawing/2014/main" id="{8AAF8653-5AE8-D9D4-0A2B-7BA16714B32C}"/>
              </a:ext>
            </a:extLst>
          </p:cNvPr>
          <p:cNvSpPr/>
          <p:nvPr/>
        </p:nvSpPr>
        <p:spPr>
          <a:xfrm>
            <a:off x="4893519" y="2130876"/>
            <a:ext cx="2454035" cy="2764132"/>
          </a:xfrm>
          <a:prstGeom prst="roundRect">
            <a:avLst/>
          </a:prstGeom>
          <a:solidFill>
            <a:srgbClr val="3796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_id</a:t>
            </a:r>
            <a:endParaRPr lang="he-IL" dirty="0"/>
          </a:p>
          <a:p>
            <a:pPr algn="ctr"/>
            <a:r>
              <a:rPr lang="en-US" dirty="0" err="1"/>
              <a:t>League_id</a:t>
            </a:r>
            <a:endParaRPr lang="en-US" dirty="0"/>
          </a:p>
          <a:p>
            <a:pPr algn="ctr"/>
            <a:r>
              <a:rPr lang="en-US" dirty="0" err="1"/>
              <a:t>Number_players</a:t>
            </a:r>
            <a:endParaRPr lang="en-US" dirty="0"/>
          </a:p>
          <a:p>
            <a:pPr algn="ctr"/>
            <a:r>
              <a:rPr lang="en-US" dirty="0" err="1"/>
              <a:t>Club_name</a:t>
            </a:r>
            <a:endParaRPr lang="en-US" dirty="0"/>
          </a:p>
          <a:p>
            <a:pPr algn="ctr"/>
            <a:r>
              <a:rPr lang="en-US" dirty="0"/>
              <a:t>Stadium</a:t>
            </a:r>
          </a:p>
          <a:p>
            <a:pPr algn="ctr"/>
            <a:r>
              <a:rPr lang="en-US" dirty="0" err="1"/>
              <a:t>Avg_Fans_Amount</a:t>
            </a:r>
            <a:endParaRPr lang="en-US" dirty="0"/>
          </a:p>
          <a:p>
            <a:pPr algn="ctr"/>
            <a:r>
              <a:rPr lang="en-US" dirty="0"/>
              <a:t>Coach</a:t>
            </a:r>
          </a:p>
          <a:p>
            <a:pPr algn="ctr"/>
            <a:r>
              <a:rPr lang="en-US" dirty="0" err="1"/>
              <a:t>Budget_Dollars</a:t>
            </a:r>
            <a:endParaRPr lang="en-US" dirty="0"/>
          </a:p>
          <a:p>
            <a:pPr algn="ctr"/>
            <a:r>
              <a:rPr lang="en-US" dirty="0" err="1"/>
              <a:t>Championship_Tiltles</a:t>
            </a:r>
            <a:endParaRPr lang="he-IL" dirty="0"/>
          </a:p>
        </p:txBody>
      </p:sp>
      <p:sp>
        <p:nvSpPr>
          <p:cNvPr id="1040" name="מלבן: פינות מעוגלות 1039">
            <a:extLst>
              <a:ext uri="{FF2B5EF4-FFF2-40B4-BE49-F238E27FC236}">
                <a16:creationId xmlns:a16="http://schemas.microsoft.com/office/drawing/2014/main" id="{192114AB-A6BB-43D8-1C37-2DD3129D3D0B}"/>
              </a:ext>
            </a:extLst>
          </p:cNvPr>
          <p:cNvSpPr/>
          <p:nvPr/>
        </p:nvSpPr>
        <p:spPr>
          <a:xfrm>
            <a:off x="5205813" y="1130304"/>
            <a:ext cx="1780374" cy="495656"/>
          </a:xfrm>
          <a:prstGeom prst="roundRect">
            <a:avLst/>
          </a:prstGeom>
          <a:solidFill>
            <a:srgbClr val="3796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Clubs</a:t>
            </a:r>
          </a:p>
        </p:txBody>
      </p:sp>
      <p:sp>
        <p:nvSpPr>
          <p:cNvPr id="1041" name="חץ: למטה 1040">
            <a:extLst>
              <a:ext uri="{FF2B5EF4-FFF2-40B4-BE49-F238E27FC236}">
                <a16:creationId xmlns:a16="http://schemas.microsoft.com/office/drawing/2014/main" id="{F88C5B1C-7B7D-7542-038D-9929C7D4CA09}"/>
              </a:ext>
            </a:extLst>
          </p:cNvPr>
          <p:cNvSpPr/>
          <p:nvPr/>
        </p:nvSpPr>
        <p:spPr>
          <a:xfrm>
            <a:off x="6017986" y="1635220"/>
            <a:ext cx="205099" cy="495656"/>
          </a:xfrm>
          <a:prstGeom prst="downArrow">
            <a:avLst/>
          </a:prstGeom>
          <a:solidFill>
            <a:srgbClr val="5BDC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חץ: למטה 5">
            <a:extLst>
              <a:ext uri="{FF2B5EF4-FFF2-40B4-BE49-F238E27FC236}">
                <a16:creationId xmlns:a16="http://schemas.microsoft.com/office/drawing/2014/main" id="{0A577E83-2A66-AF78-1ED1-FE7FA36B81EB}"/>
              </a:ext>
            </a:extLst>
          </p:cNvPr>
          <p:cNvSpPr/>
          <p:nvPr/>
        </p:nvSpPr>
        <p:spPr>
          <a:xfrm rot="16200000">
            <a:off x="3503312" y="773253"/>
            <a:ext cx="257306" cy="3845609"/>
          </a:xfrm>
          <a:prstGeom prst="downArrow">
            <a:avLst>
              <a:gd name="adj1" fmla="val 43421"/>
              <a:gd name="adj2" fmla="val 160756"/>
            </a:avLst>
          </a:prstGeom>
          <a:solidFill>
            <a:srgbClr val="5BDC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46" name="מלבן: פינות מעוגלות 1045">
            <a:extLst>
              <a:ext uri="{FF2B5EF4-FFF2-40B4-BE49-F238E27FC236}">
                <a16:creationId xmlns:a16="http://schemas.microsoft.com/office/drawing/2014/main" id="{7DC1CBD8-640D-BFAD-3558-39EC8E9A6A12}"/>
              </a:ext>
            </a:extLst>
          </p:cNvPr>
          <p:cNvSpPr/>
          <p:nvPr/>
        </p:nvSpPr>
        <p:spPr>
          <a:xfrm>
            <a:off x="8837588" y="2199334"/>
            <a:ext cx="2454035" cy="2321391"/>
          </a:xfrm>
          <a:prstGeom prst="roundRect">
            <a:avLst/>
          </a:prstGeom>
          <a:solidFill>
            <a:srgbClr val="3796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_id</a:t>
            </a:r>
          </a:p>
          <a:p>
            <a:pPr algn="ctr"/>
            <a:r>
              <a:rPr lang="en-US" dirty="0"/>
              <a:t>name</a:t>
            </a:r>
            <a:endParaRPr lang="he-IL" dirty="0"/>
          </a:p>
          <a:p>
            <a:pPr algn="ctr"/>
            <a:r>
              <a:rPr lang="en-US" dirty="0" err="1"/>
              <a:t>club_id</a:t>
            </a:r>
            <a:endParaRPr lang="en-US" dirty="0"/>
          </a:p>
          <a:p>
            <a:pPr algn="ctr"/>
            <a:r>
              <a:rPr lang="en-US" dirty="0" err="1"/>
              <a:t>Club_name</a:t>
            </a:r>
            <a:endParaRPr lang="en-US" dirty="0"/>
          </a:p>
          <a:p>
            <a:pPr algn="ctr"/>
            <a:r>
              <a:rPr lang="en-US" dirty="0"/>
              <a:t>age</a:t>
            </a:r>
          </a:p>
          <a:p>
            <a:pPr algn="ctr"/>
            <a:r>
              <a:rPr lang="en-US" dirty="0"/>
              <a:t>Position</a:t>
            </a:r>
          </a:p>
          <a:p>
            <a:pPr algn="ctr"/>
            <a:r>
              <a:rPr lang="en-US" dirty="0"/>
              <a:t>stat</a:t>
            </a:r>
            <a:endParaRPr lang="he-IL" dirty="0"/>
          </a:p>
        </p:txBody>
      </p:sp>
      <p:grpSp>
        <p:nvGrpSpPr>
          <p:cNvPr id="1058" name="קבוצה 1057">
            <a:extLst>
              <a:ext uri="{FF2B5EF4-FFF2-40B4-BE49-F238E27FC236}">
                <a16:creationId xmlns:a16="http://schemas.microsoft.com/office/drawing/2014/main" id="{487DFBFD-D91B-CA51-F91A-B09E67B6B01E}"/>
              </a:ext>
            </a:extLst>
          </p:cNvPr>
          <p:cNvGrpSpPr/>
          <p:nvPr/>
        </p:nvGrpSpPr>
        <p:grpSpPr>
          <a:xfrm>
            <a:off x="8229597" y="4086430"/>
            <a:ext cx="1649865" cy="1244124"/>
            <a:chOff x="8579978" y="4240254"/>
            <a:chExt cx="982766" cy="1244124"/>
          </a:xfrm>
          <a:solidFill>
            <a:srgbClr val="5BDC7A"/>
          </a:solidFill>
        </p:grpSpPr>
        <p:sp>
          <p:nvSpPr>
            <p:cNvPr id="1056" name="חץ: מכופף 1055">
              <a:extLst>
                <a:ext uri="{FF2B5EF4-FFF2-40B4-BE49-F238E27FC236}">
                  <a16:creationId xmlns:a16="http://schemas.microsoft.com/office/drawing/2014/main" id="{68F9CA41-CDB9-7972-3299-85E06DF6C9AB}"/>
                </a:ext>
              </a:extLst>
            </p:cNvPr>
            <p:cNvSpPr/>
            <p:nvPr/>
          </p:nvSpPr>
          <p:spPr>
            <a:xfrm>
              <a:off x="8579978" y="4240254"/>
              <a:ext cx="982766" cy="639395"/>
            </a:xfrm>
            <a:prstGeom prst="ben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057" name="חץ: מכופף 1056">
              <a:extLst>
                <a:ext uri="{FF2B5EF4-FFF2-40B4-BE49-F238E27FC236}">
                  <a16:creationId xmlns:a16="http://schemas.microsoft.com/office/drawing/2014/main" id="{BB359F23-3FE7-5117-E92B-2E383E7B249C}"/>
                </a:ext>
              </a:extLst>
            </p:cNvPr>
            <p:cNvSpPr/>
            <p:nvPr/>
          </p:nvSpPr>
          <p:spPr>
            <a:xfrm rot="10800000" flipH="1">
              <a:off x="8579980" y="4879648"/>
              <a:ext cx="539000" cy="604730"/>
            </a:xfrm>
            <a:prstGeom prst="bentArrow">
              <a:avLst>
                <a:gd name="adj1" fmla="val 26419"/>
                <a:gd name="adj2" fmla="val 25000"/>
                <a:gd name="adj3" fmla="val 25000"/>
                <a:gd name="adj4" fmla="val 4375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sp>
        <p:nvSpPr>
          <p:cNvPr id="1059" name="מלבן: פינות מעוגלות 1058">
            <a:extLst>
              <a:ext uri="{FF2B5EF4-FFF2-40B4-BE49-F238E27FC236}">
                <a16:creationId xmlns:a16="http://schemas.microsoft.com/office/drawing/2014/main" id="{32C4B0D0-297A-9D66-5854-FF958946CE69}"/>
              </a:ext>
            </a:extLst>
          </p:cNvPr>
          <p:cNvSpPr/>
          <p:nvPr/>
        </p:nvSpPr>
        <p:spPr>
          <a:xfrm>
            <a:off x="9134472" y="4972613"/>
            <a:ext cx="2305594" cy="1809850"/>
          </a:xfrm>
          <a:prstGeom prst="roundRect">
            <a:avLst/>
          </a:prstGeom>
          <a:solidFill>
            <a:srgbClr val="3796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Goals</a:t>
            </a:r>
          </a:p>
          <a:p>
            <a:pPr algn="ctr"/>
            <a:r>
              <a:rPr lang="en-US" dirty="0"/>
              <a:t>Assist</a:t>
            </a:r>
          </a:p>
          <a:p>
            <a:pPr algn="ctr"/>
            <a:r>
              <a:rPr lang="en-US" dirty="0" err="1"/>
              <a:t>Avg_minutes_played</a:t>
            </a:r>
            <a:endParaRPr lang="en-US" dirty="0"/>
          </a:p>
          <a:p>
            <a:pPr algn="ctr"/>
            <a:r>
              <a:rPr lang="en-US" dirty="0" err="1"/>
              <a:t>Avg_rating</a:t>
            </a:r>
            <a:endParaRPr lang="en-US" dirty="0"/>
          </a:p>
          <a:p>
            <a:pPr algn="ctr"/>
            <a:r>
              <a:rPr lang="en-US" dirty="0" err="1"/>
              <a:t>Red_card</a:t>
            </a:r>
            <a:endParaRPr lang="en-US" dirty="0"/>
          </a:p>
        </p:txBody>
      </p:sp>
      <p:sp>
        <p:nvSpPr>
          <p:cNvPr id="1060" name="מלבן: פינות מעוגלות 1059">
            <a:extLst>
              <a:ext uri="{FF2B5EF4-FFF2-40B4-BE49-F238E27FC236}">
                <a16:creationId xmlns:a16="http://schemas.microsoft.com/office/drawing/2014/main" id="{6A9255BC-D13E-0D7B-B6F2-89E4ADA5BF97}"/>
              </a:ext>
            </a:extLst>
          </p:cNvPr>
          <p:cNvSpPr/>
          <p:nvPr/>
        </p:nvSpPr>
        <p:spPr>
          <a:xfrm>
            <a:off x="9142225" y="1122752"/>
            <a:ext cx="1780374" cy="495656"/>
          </a:xfrm>
          <a:prstGeom prst="roundRect">
            <a:avLst/>
          </a:prstGeom>
          <a:solidFill>
            <a:srgbClr val="3796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Players</a:t>
            </a:r>
          </a:p>
        </p:txBody>
      </p:sp>
      <p:sp>
        <p:nvSpPr>
          <p:cNvPr id="1061" name="חץ: למטה 1060">
            <a:extLst>
              <a:ext uri="{FF2B5EF4-FFF2-40B4-BE49-F238E27FC236}">
                <a16:creationId xmlns:a16="http://schemas.microsoft.com/office/drawing/2014/main" id="{2C5E87E3-51D4-7817-271D-EA819BE0F47A}"/>
              </a:ext>
            </a:extLst>
          </p:cNvPr>
          <p:cNvSpPr/>
          <p:nvPr/>
        </p:nvSpPr>
        <p:spPr>
          <a:xfrm rot="16866748">
            <a:off x="7909387" y="1040257"/>
            <a:ext cx="257306" cy="3435153"/>
          </a:xfrm>
          <a:prstGeom prst="downArrow">
            <a:avLst>
              <a:gd name="adj1" fmla="val 43421"/>
              <a:gd name="adj2" fmla="val 177362"/>
            </a:avLst>
          </a:prstGeom>
          <a:solidFill>
            <a:srgbClr val="5BDC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2" name="מלבן: פינות מעוגלות 1061">
            <a:extLst>
              <a:ext uri="{FF2B5EF4-FFF2-40B4-BE49-F238E27FC236}">
                <a16:creationId xmlns:a16="http://schemas.microsoft.com/office/drawing/2014/main" id="{1BA82790-1124-A060-1453-43FE03D1490E}"/>
              </a:ext>
            </a:extLst>
          </p:cNvPr>
          <p:cNvSpPr/>
          <p:nvPr/>
        </p:nvSpPr>
        <p:spPr>
          <a:xfrm>
            <a:off x="9462336" y="4816201"/>
            <a:ext cx="1649865" cy="361512"/>
          </a:xfrm>
          <a:prstGeom prst="roundRect">
            <a:avLst/>
          </a:prstGeom>
          <a:solidFill>
            <a:srgbClr val="37962E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Stat</a:t>
            </a:r>
          </a:p>
        </p:txBody>
      </p:sp>
    </p:spTree>
    <p:extLst>
      <p:ext uri="{BB962C8B-B14F-4D97-AF65-F5344CB8AC3E}">
        <p14:creationId xmlns:p14="http://schemas.microsoft.com/office/powerpoint/2010/main" val="146401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תמונה 16" descr="תמונה שמכילה דשא, חוץ, שדה&#10;&#10;התיאור נוצר באופן אוטומטי">
            <a:extLst>
              <a:ext uri="{FF2B5EF4-FFF2-40B4-BE49-F238E27FC236}">
                <a16:creationId xmlns:a16="http://schemas.microsoft.com/office/drawing/2014/main" id="{6CC3CB68-CB87-4A79-44FF-957BBD32D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5D383C88-3D19-15D7-8E50-ADD7A3E69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1908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380162B-49B5-F23D-D56E-1213E978C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A2EB78D-D9B5-013D-B65D-536160AB6152}"/>
              </a:ext>
            </a:extLst>
          </p:cNvPr>
          <p:cNvSpPr txBox="1"/>
          <p:nvPr/>
        </p:nvSpPr>
        <p:spPr>
          <a:xfrm>
            <a:off x="2830740" y="52506"/>
            <a:ext cx="666456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/>
              <a:t>Leagues Collection</a:t>
            </a:r>
            <a:endParaRPr lang="he-IL" sz="54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3063642-78BF-641E-2220-C514414D3ACC}"/>
              </a:ext>
            </a:extLst>
          </p:cNvPr>
          <p:cNvSpPr txBox="1"/>
          <p:nvPr/>
        </p:nvSpPr>
        <p:spPr>
          <a:xfrm>
            <a:off x="3494574" y="1436891"/>
            <a:ext cx="8088923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solidFill>
                  <a:schemeClr val="bg1">
                    <a:lumMod val="95000"/>
                  </a:schemeClr>
                </a:solidFill>
              </a:rPr>
              <a:t>אוסף הליגה, מציג את נתוני הליגה ומקושר לפי השדה מזהה ליגה אל אוסף הקבוצות.</a:t>
            </a:r>
          </a:p>
          <a:p>
            <a:r>
              <a:rPr lang="he-IL" sz="2800" b="1" dirty="0">
                <a:solidFill>
                  <a:schemeClr val="bg1">
                    <a:lumMod val="95000"/>
                  </a:schemeClr>
                </a:solidFill>
              </a:rPr>
              <a:t>קיימות 4 ליגות ובכל ליגה 4 קבוצות.</a:t>
            </a:r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BB83BC12-C6B6-179F-BB6A-17ED1F08EF95}"/>
              </a:ext>
            </a:extLst>
          </p:cNvPr>
          <p:cNvGrpSpPr/>
          <p:nvPr/>
        </p:nvGrpSpPr>
        <p:grpSpPr>
          <a:xfrm>
            <a:off x="91156" y="2538625"/>
            <a:ext cx="6157244" cy="2918992"/>
            <a:chOff x="-106824" y="2809476"/>
            <a:chExt cx="6157244" cy="2918992"/>
          </a:xfrm>
        </p:grpSpPr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0F2688AD-603C-FACC-F0F8-94F564DB263B}"/>
                </a:ext>
              </a:extLst>
            </p:cNvPr>
            <p:cNvSpPr txBox="1"/>
            <p:nvPr/>
          </p:nvSpPr>
          <p:spPr>
            <a:xfrm>
              <a:off x="-106824" y="3481699"/>
              <a:ext cx="6157244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_id</a:t>
              </a:r>
              <a:r>
                <a:rPr lang="he-IL" sz="2800" b="1" dirty="0">
                  <a:solidFill>
                    <a:schemeClr val="bg1"/>
                  </a:solidFill>
                </a:rPr>
                <a:t> – מזהה ליגה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Country</a:t>
              </a:r>
              <a:r>
                <a:rPr lang="he-IL" sz="2800" b="1" dirty="0">
                  <a:solidFill>
                    <a:schemeClr val="bg1"/>
                  </a:solidFill>
                </a:rPr>
                <a:t> – מדינה שבה הליגה משוחקת</a:t>
              </a:r>
              <a:endParaRPr lang="en-US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League_name</a:t>
              </a:r>
              <a:r>
                <a:rPr lang="he-IL" sz="2800" b="1" dirty="0">
                  <a:solidFill>
                    <a:schemeClr val="bg1"/>
                  </a:solidFill>
                </a:rPr>
                <a:t> – שם הליגה</a:t>
              </a:r>
              <a:endParaRPr lang="en-US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Team_amount</a:t>
              </a:r>
              <a:r>
                <a:rPr lang="he-IL" sz="2800" b="1" dirty="0">
                  <a:solidFill>
                    <a:schemeClr val="bg1"/>
                  </a:solidFill>
                </a:rPr>
                <a:t> – מספר הקבוצות בליגה</a:t>
              </a:r>
              <a:endParaRPr lang="en-US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bg1"/>
                  </a:solidFill>
                </a:rPr>
                <a:t>League_Manager</a:t>
              </a:r>
              <a:r>
                <a:rPr lang="he-IL" sz="2800" b="1" dirty="0">
                  <a:solidFill>
                    <a:schemeClr val="bg1"/>
                  </a:solidFill>
                </a:rPr>
                <a:t> – מנהל הליגה</a:t>
              </a:r>
            </a:p>
          </p:txBody>
        </p:sp>
        <p:sp>
          <p:nvSpPr>
            <p:cNvPr id="12" name="תיבת טקסט 11">
              <a:extLst>
                <a:ext uri="{FF2B5EF4-FFF2-40B4-BE49-F238E27FC236}">
                  <a16:creationId xmlns:a16="http://schemas.microsoft.com/office/drawing/2014/main" id="{64D460CF-CBCA-A5F9-B8D8-3F51FBC60042}"/>
                </a:ext>
              </a:extLst>
            </p:cNvPr>
            <p:cNvSpPr txBox="1"/>
            <p:nvPr/>
          </p:nvSpPr>
          <p:spPr>
            <a:xfrm>
              <a:off x="1276624" y="2809476"/>
              <a:ext cx="2870534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3200" b="1" u="sng" dirty="0">
                  <a:solidFill>
                    <a:schemeClr val="bg1">
                      <a:lumMod val="95000"/>
                    </a:schemeClr>
                  </a:solidFill>
                </a:rPr>
                <a:t>שדות האוסף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658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דשא, כדורגל, חוץ, שדה&#10;&#10;התיאור נוצר באופן אוטומטי">
            <a:extLst>
              <a:ext uri="{FF2B5EF4-FFF2-40B4-BE49-F238E27FC236}">
                <a16:creationId xmlns:a16="http://schemas.microsoft.com/office/drawing/2014/main" id="{0C04B1E1-B2E2-C54B-6FBA-74AEE6EAA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5D383C88-3D19-15D7-8E50-ADD7A3E69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1908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380162B-49B5-F23D-D56E-1213E978C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A2EB78D-D9B5-013D-B65D-536160AB6152}"/>
              </a:ext>
            </a:extLst>
          </p:cNvPr>
          <p:cNvSpPr txBox="1"/>
          <p:nvPr/>
        </p:nvSpPr>
        <p:spPr>
          <a:xfrm>
            <a:off x="2249626" y="25509"/>
            <a:ext cx="666456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/>
              <a:t>Clubs Collection</a:t>
            </a:r>
            <a:endParaRPr lang="he-IL" sz="54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3063642-78BF-641E-2220-C514414D3ACC}"/>
              </a:ext>
            </a:extLst>
          </p:cNvPr>
          <p:cNvSpPr txBox="1"/>
          <p:nvPr/>
        </p:nvSpPr>
        <p:spPr>
          <a:xfrm>
            <a:off x="4739055" y="975836"/>
            <a:ext cx="684027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solidFill>
                  <a:schemeClr val="bg1">
                    <a:lumMod val="95000"/>
                  </a:schemeClr>
                </a:solidFill>
              </a:rPr>
              <a:t>אוסף קבוצות, מציג את נתוני הקבוצות ומקושר לפי השדה מזהה ליגה אל אוסף הליגות. בנוסף, מקושר לאוסף השחקנים.</a:t>
            </a:r>
          </a:p>
          <a:p>
            <a:r>
              <a:rPr lang="he-IL" sz="2800" b="1" dirty="0">
                <a:solidFill>
                  <a:schemeClr val="bg1">
                    <a:lumMod val="95000"/>
                  </a:schemeClr>
                </a:solidFill>
              </a:rPr>
              <a:t>קיימות 16 קבוצות ובכל קבוצה כמצב התחלתי קיימים  5 שחקנים.</a:t>
            </a:r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56DB133C-82D0-D484-6DD8-2A05ABBD72C5}"/>
              </a:ext>
            </a:extLst>
          </p:cNvPr>
          <p:cNvGrpSpPr/>
          <p:nvPr/>
        </p:nvGrpSpPr>
        <p:grpSpPr>
          <a:xfrm>
            <a:off x="5780" y="2542883"/>
            <a:ext cx="6157244" cy="4088543"/>
            <a:chOff x="-106824" y="2809476"/>
            <a:chExt cx="6157244" cy="4088543"/>
          </a:xfrm>
        </p:grpSpPr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AB0F9972-56B8-FB29-56F0-FD70BFBE2647}"/>
                </a:ext>
              </a:extLst>
            </p:cNvPr>
            <p:cNvSpPr txBox="1"/>
            <p:nvPr/>
          </p:nvSpPr>
          <p:spPr>
            <a:xfrm>
              <a:off x="-106824" y="3481699"/>
              <a:ext cx="6157244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_id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– מזהה קבוצה</a:t>
              </a:r>
            </a:p>
            <a:p>
              <a:pPr algn="ctr"/>
              <a:r>
                <a:rPr lang="en-US" sz="2400" b="1" dirty="0" err="1">
                  <a:solidFill>
                    <a:schemeClr val="bg1">
                      <a:lumMod val="95000"/>
                    </a:schemeClr>
                  </a:solidFill>
                </a:rPr>
                <a:t>League_id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– מצביע לליגה של הקבוצה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 err="1">
                  <a:solidFill>
                    <a:schemeClr val="bg1">
                      <a:lumMod val="95000"/>
                    </a:schemeClr>
                  </a:solidFill>
                </a:rPr>
                <a:t>Number_players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– מספר שחקנים בקבוצה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 err="1">
                  <a:solidFill>
                    <a:schemeClr val="bg1">
                      <a:lumMod val="95000"/>
                    </a:schemeClr>
                  </a:solidFill>
                </a:rPr>
                <a:t>Club_name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– שם קבוצה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Stadium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- </a:t>
              </a:r>
              <a:r>
                <a:rPr lang="he-IL" sz="2400" b="1" dirty="0" err="1">
                  <a:solidFill>
                    <a:schemeClr val="bg1">
                      <a:lumMod val="95000"/>
                    </a:schemeClr>
                  </a:solidFill>
                </a:rPr>
                <a:t>איצטדיון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 err="1">
                  <a:solidFill>
                    <a:schemeClr val="bg1">
                      <a:lumMod val="95000"/>
                    </a:schemeClr>
                  </a:solidFill>
                </a:rPr>
                <a:t>Avg_Fans_Amount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– כמות קהל ממוצעת למשחק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Coach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– שם המאמן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 err="1">
                  <a:solidFill>
                    <a:schemeClr val="bg1">
                      <a:lumMod val="95000"/>
                    </a:schemeClr>
                  </a:solidFill>
                </a:rPr>
                <a:t>Budget_Dollars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– תקציב הקבוצה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 err="1">
                  <a:solidFill>
                    <a:schemeClr val="bg1">
                      <a:lumMod val="95000"/>
                    </a:schemeClr>
                  </a:solidFill>
                </a:rPr>
                <a:t>Championship_Tiltles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– מספר האליפויות</a:t>
              </a:r>
            </a:p>
          </p:txBody>
        </p:sp>
        <p:sp>
          <p:nvSpPr>
            <p:cNvPr id="12" name="תיבת טקסט 11">
              <a:extLst>
                <a:ext uri="{FF2B5EF4-FFF2-40B4-BE49-F238E27FC236}">
                  <a16:creationId xmlns:a16="http://schemas.microsoft.com/office/drawing/2014/main" id="{D559735E-80FB-47F3-81AE-68FED6FE5955}"/>
                </a:ext>
              </a:extLst>
            </p:cNvPr>
            <p:cNvSpPr txBox="1"/>
            <p:nvPr/>
          </p:nvSpPr>
          <p:spPr>
            <a:xfrm>
              <a:off x="1276624" y="2809476"/>
              <a:ext cx="2870534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3200" b="1" u="sng" dirty="0">
                  <a:solidFill>
                    <a:schemeClr val="bg1">
                      <a:lumMod val="95000"/>
                    </a:schemeClr>
                  </a:solidFill>
                </a:rPr>
                <a:t>שדות האוסף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674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תמונה 13" descr="תמונה שמכילה דשא, חוץ, ספורט&#10;&#10;התיאור נוצר באופן אוטומטי">
            <a:extLst>
              <a:ext uri="{FF2B5EF4-FFF2-40B4-BE49-F238E27FC236}">
                <a16:creationId xmlns:a16="http://schemas.microsoft.com/office/drawing/2014/main" id="{271A088D-A351-C70B-D933-C0AA9DD5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5D383C88-3D19-15D7-8E50-ADD7A3E69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1908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380162B-49B5-F23D-D56E-1213E978C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A2EB78D-D9B5-013D-B65D-536160AB6152}"/>
              </a:ext>
            </a:extLst>
          </p:cNvPr>
          <p:cNvSpPr txBox="1"/>
          <p:nvPr/>
        </p:nvSpPr>
        <p:spPr>
          <a:xfrm>
            <a:off x="2469905" y="26206"/>
            <a:ext cx="666456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/>
              <a:t>Players Collection</a:t>
            </a:r>
            <a:endParaRPr lang="he-IL" sz="54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3063642-78BF-641E-2220-C514414D3ACC}"/>
              </a:ext>
            </a:extLst>
          </p:cNvPr>
          <p:cNvSpPr txBox="1"/>
          <p:nvPr/>
        </p:nvSpPr>
        <p:spPr>
          <a:xfrm>
            <a:off x="5018241" y="1097716"/>
            <a:ext cx="703297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solidFill>
                  <a:schemeClr val="bg1">
                    <a:lumMod val="95000"/>
                  </a:schemeClr>
                </a:solidFill>
              </a:rPr>
              <a:t>אוסף שחקנים, מציג את נתוני השחקן ומקושר לפי השדה מזהה קבוצה אל אוסף הקבוצות. בנוסף, מכיל תת מסמך של סטטיסטיקת שחקן. קיימים 80 שחקנים.</a:t>
            </a: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44D7A1F2-E4DD-FEC0-DA05-69544BFAAF84}"/>
              </a:ext>
            </a:extLst>
          </p:cNvPr>
          <p:cNvGrpSpPr/>
          <p:nvPr/>
        </p:nvGrpSpPr>
        <p:grpSpPr>
          <a:xfrm>
            <a:off x="-391659" y="1247973"/>
            <a:ext cx="6193848" cy="3347528"/>
            <a:chOff x="-284486" y="2816679"/>
            <a:chExt cx="6193848" cy="3347528"/>
          </a:xfrm>
        </p:grpSpPr>
        <p:grpSp>
          <p:nvGrpSpPr>
            <p:cNvPr id="9" name="קבוצה 8">
              <a:extLst>
                <a:ext uri="{FF2B5EF4-FFF2-40B4-BE49-F238E27FC236}">
                  <a16:creationId xmlns:a16="http://schemas.microsoft.com/office/drawing/2014/main" id="{56DB133C-82D0-D484-6DD8-2A05ABBD72C5}"/>
                </a:ext>
              </a:extLst>
            </p:cNvPr>
            <p:cNvGrpSpPr/>
            <p:nvPr/>
          </p:nvGrpSpPr>
          <p:grpSpPr>
            <a:xfrm>
              <a:off x="-284486" y="2816679"/>
              <a:ext cx="6157244" cy="1346906"/>
              <a:chOff x="-106824" y="2596458"/>
              <a:chExt cx="6157244" cy="1346906"/>
            </a:xfrm>
          </p:grpSpPr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AB0F9972-56B8-FB29-56F0-FD70BFBE2647}"/>
                  </a:ext>
                </a:extLst>
              </p:cNvPr>
              <p:cNvSpPr txBox="1"/>
              <p:nvPr/>
            </p:nvSpPr>
            <p:spPr>
              <a:xfrm>
                <a:off x="-106824" y="3481699"/>
                <a:ext cx="61572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he-IL" sz="24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2" name="תיבת טקסט 11">
                <a:extLst>
                  <a:ext uri="{FF2B5EF4-FFF2-40B4-BE49-F238E27FC236}">
                    <a16:creationId xmlns:a16="http://schemas.microsoft.com/office/drawing/2014/main" id="{D559735E-80FB-47F3-81AE-68FED6FE5955}"/>
                  </a:ext>
                </a:extLst>
              </p:cNvPr>
              <p:cNvSpPr txBox="1"/>
              <p:nvPr/>
            </p:nvSpPr>
            <p:spPr>
              <a:xfrm>
                <a:off x="1435239" y="2596458"/>
                <a:ext cx="2870534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sz="3200" b="1" u="sng" dirty="0">
                    <a:solidFill>
                      <a:schemeClr val="bg1">
                        <a:lumMod val="95000"/>
                      </a:schemeClr>
                    </a:solidFill>
                  </a:rPr>
                  <a:t>שדות האוסף</a:t>
                </a:r>
              </a:p>
            </p:txBody>
          </p:sp>
        </p:grpSp>
        <p:sp>
          <p:nvSpPr>
            <p:cNvPr id="13" name="תיבת טקסט 12">
              <a:extLst>
                <a:ext uri="{FF2B5EF4-FFF2-40B4-BE49-F238E27FC236}">
                  <a16:creationId xmlns:a16="http://schemas.microsoft.com/office/drawing/2014/main" id="{9CBF00D7-0C48-C26A-F55D-45BF60259F10}"/>
                </a:ext>
              </a:extLst>
            </p:cNvPr>
            <p:cNvSpPr txBox="1"/>
            <p:nvPr/>
          </p:nvSpPr>
          <p:spPr>
            <a:xfrm>
              <a:off x="82035" y="3486551"/>
              <a:ext cx="5827327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_id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– מזהה שחקן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Name 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- שם השחקן</a:t>
              </a:r>
            </a:p>
            <a:p>
              <a:pPr algn="ctr"/>
              <a:r>
                <a:rPr lang="en-US" sz="2400" b="1" dirty="0" err="1">
                  <a:solidFill>
                    <a:schemeClr val="bg1">
                      <a:lumMod val="95000"/>
                    </a:schemeClr>
                  </a:solidFill>
                </a:rPr>
                <a:t>club_id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- מצביע לקבוצה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 err="1">
                  <a:solidFill>
                    <a:schemeClr val="bg1">
                      <a:lumMod val="95000"/>
                    </a:schemeClr>
                  </a:solidFill>
                </a:rPr>
                <a:t>Club_name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- שם הקבוצה בה הוא משחק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Age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- גיל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Position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– מערך של תפקידים בהם יכול לשחק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Stat</a:t>
              </a:r>
              <a:r>
                <a:rPr lang="he-IL" sz="2400" b="1" dirty="0">
                  <a:solidFill>
                    <a:schemeClr val="bg1">
                      <a:lumMod val="95000"/>
                    </a:schemeClr>
                  </a:solidFill>
                </a:rPr>
                <a:t> – תת מסמך של סטטיסטיקת השחקן</a:t>
              </a:r>
            </a:p>
          </p:txBody>
        </p:sp>
      </p:grp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28144512-EFB3-26AB-A1AE-84E0FF397C09}"/>
              </a:ext>
            </a:extLst>
          </p:cNvPr>
          <p:cNvSpPr txBox="1"/>
          <p:nvPr/>
        </p:nvSpPr>
        <p:spPr>
          <a:xfrm>
            <a:off x="71658" y="5102868"/>
            <a:ext cx="56288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Goals</a:t>
            </a:r>
            <a:r>
              <a:rPr lang="he-IL" sz="2000" b="1" dirty="0">
                <a:solidFill>
                  <a:schemeClr val="bg1">
                    <a:lumMod val="95000"/>
                  </a:schemeClr>
                </a:solidFill>
              </a:rPr>
              <a:t>- כמות גולים לשחקן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- Assist</a:t>
            </a:r>
            <a:r>
              <a:rPr lang="he-IL" sz="2000" b="1" dirty="0">
                <a:solidFill>
                  <a:schemeClr val="bg1">
                    <a:lumMod val="95000"/>
                  </a:schemeClr>
                </a:solidFill>
              </a:rPr>
              <a:t>כמות בישולים לשחקן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Avg_minutes_played</a:t>
            </a:r>
            <a:r>
              <a:rPr lang="he-IL" sz="2000" b="1" dirty="0">
                <a:solidFill>
                  <a:schemeClr val="bg1">
                    <a:lumMod val="95000"/>
                  </a:schemeClr>
                </a:solidFill>
              </a:rPr>
              <a:t> כמות דקות ממוצעת (עד 90)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Avg_rating</a:t>
            </a:r>
            <a:r>
              <a:rPr lang="he-IL" sz="2000" b="1" dirty="0">
                <a:solidFill>
                  <a:schemeClr val="bg1">
                    <a:lumMod val="95000"/>
                  </a:schemeClr>
                </a:solidFill>
              </a:rPr>
              <a:t> – דירוג ממוצע (1-5)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Red_card</a:t>
            </a:r>
            <a:r>
              <a:rPr lang="he-IL" sz="2000" b="1" dirty="0">
                <a:solidFill>
                  <a:schemeClr val="bg1">
                    <a:lumMod val="95000"/>
                  </a:schemeClr>
                </a:solidFill>
              </a:rPr>
              <a:t> – מספר כרטיסים אדומים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DB137ABB-51D6-A018-612B-5ABEAFBA3108}"/>
              </a:ext>
            </a:extLst>
          </p:cNvPr>
          <p:cNvSpPr txBox="1"/>
          <p:nvPr/>
        </p:nvSpPr>
        <p:spPr>
          <a:xfrm>
            <a:off x="418744" y="4641203"/>
            <a:ext cx="35294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</a:schemeClr>
                </a:solidFill>
              </a:rPr>
              <a:t>Stat </a:t>
            </a:r>
            <a:r>
              <a:rPr lang="he-IL" sz="2400" b="1" u="sng" dirty="0">
                <a:solidFill>
                  <a:schemeClr val="bg1">
                    <a:lumMod val="95000"/>
                  </a:schemeClr>
                </a:solidFill>
              </a:rPr>
              <a:t>– תת מסמך</a:t>
            </a:r>
          </a:p>
        </p:txBody>
      </p:sp>
    </p:spTree>
    <p:extLst>
      <p:ext uri="{BB962C8B-B14F-4D97-AF65-F5344CB8AC3E}">
        <p14:creationId xmlns:p14="http://schemas.microsoft.com/office/powerpoint/2010/main" val="154989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תמונה 23" descr="תמונה שמכילה דשא, כדורגל, כדור, חוץ&#10;&#10;התיאור נוצר באופן אוטומטי">
            <a:extLst>
              <a:ext uri="{FF2B5EF4-FFF2-40B4-BE49-F238E27FC236}">
                <a16:creationId xmlns:a16="http://schemas.microsoft.com/office/drawing/2014/main" id="{8E616461-2A33-4BFA-2A1F-2C1253A98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498" y="0"/>
            <a:ext cx="14731498" cy="685800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5D383C88-3D19-15D7-8E50-ADD7A3E69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1908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380162B-49B5-F23D-D56E-1213E978C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A2EB78D-D9B5-013D-B65D-536160AB6152}"/>
              </a:ext>
            </a:extLst>
          </p:cNvPr>
          <p:cNvSpPr txBox="1"/>
          <p:nvPr/>
        </p:nvSpPr>
        <p:spPr>
          <a:xfrm>
            <a:off x="1717875" y="0"/>
            <a:ext cx="666456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400" b="1" dirty="0">
                <a:solidFill>
                  <a:schemeClr val="bg1">
                    <a:lumMod val="95000"/>
                  </a:schemeClr>
                </a:solidFill>
              </a:rPr>
              <a:t>צרכי המערכת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B8B6F3BD-5CA7-B856-3329-C7EBD632F98A}"/>
              </a:ext>
            </a:extLst>
          </p:cNvPr>
          <p:cNvSpPr txBox="1"/>
          <p:nvPr/>
        </p:nvSpPr>
        <p:spPr>
          <a:xfrm>
            <a:off x="2806581" y="-1693225"/>
            <a:ext cx="494347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4800" b="1" dirty="0">
                <a:solidFill>
                  <a:schemeClr val="bg1">
                    <a:lumMod val="95000"/>
                  </a:schemeClr>
                </a:solidFill>
              </a:rPr>
              <a:t>צרכי המערכת</a:t>
            </a:r>
          </a:p>
        </p:txBody>
      </p:sp>
      <p:grpSp>
        <p:nvGrpSpPr>
          <p:cNvPr id="1035" name="קבוצה 1034">
            <a:extLst>
              <a:ext uri="{FF2B5EF4-FFF2-40B4-BE49-F238E27FC236}">
                <a16:creationId xmlns:a16="http://schemas.microsoft.com/office/drawing/2014/main" id="{F92D3D98-9BC1-A5DB-6B51-2E55DD6C2F9D}"/>
              </a:ext>
            </a:extLst>
          </p:cNvPr>
          <p:cNvGrpSpPr/>
          <p:nvPr/>
        </p:nvGrpSpPr>
        <p:grpSpPr>
          <a:xfrm>
            <a:off x="0" y="1201961"/>
            <a:ext cx="11772900" cy="5066955"/>
            <a:chOff x="-140677" y="1201961"/>
            <a:chExt cx="11772900" cy="5066955"/>
          </a:xfrm>
        </p:grpSpPr>
        <p:sp>
          <p:nvSpPr>
            <p:cNvPr id="25" name="תיבת טקסט 24">
              <a:extLst>
                <a:ext uri="{FF2B5EF4-FFF2-40B4-BE49-F238E27FC236}">
                  <a16:creationId xmlns:a16="http://schemas.microsoft.com/office/drawing/2014/main" id="{C56FC9DD-D635-EB07-AE49-5D1F902F431A}"/>
                </a:ext>
              </a:extLst>
            </p:cNvPr>
            <p:cNvSpPr txBox="1"/>
            <p:nvPr/>
          </p:nvSpPr>
          <p:spPr>
            <a:xfrm>
              <a:off x="-140677" y="1201961"/>
              <a:ext cx="11772900" cy="497251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800" b="1" dirty="0">
                  <a:solidFill>
                    <a:schemeClr val="bg1">
                      <a:lumMod val="95000"/>
                    </a:schemeClr>
                  </a:solidFill>
                </a:rPr>
                <a:t>  לטובת תפקוד שוטף של הדאטה בייס יצרנו פונקציות שונות:</a:t>
              </a:r>
            </a:p>
            <a:p>
              <a:pPr>
                <a:lnSpc>
                  <a:spcPct val="150000"/>
                </a:lnSpc>
              </a:pPr>
              <a:endParaRPr lang="he-IL" sz="28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</a:rPr>
                <a:t>	פונקציות המשמשות לשליפת נתונים לפי בחירת </a:t>
              </a:r>
              <a:r>
                <a:rPr lang="he-IL" sz="2400" dirty="0" err="1">
                  <a:solidFill>
                    <a:schemeClr val="bg1">
                      <a:lumMod val="95000"/>
                    </a:schemeClr>
                  </a:solidFill>
                </a:rPr>
                <a:t>היוזר</a:t>
              </a: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</a:rPr>
                <a:t>.</a:t>
              </a:r>
            </a:p>
            <a:p>
              <a:pPr>
                <a:lnSpc>
                  <a:spcPct val="200000"/>
                </a:lnSpc>
              </a:pP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</a:rPr>
                <a:t>	פונקציית </a:t>
              </a:r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</a:rPr>
                <a:t>games</a:t>
              </a: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</a:rPr>
                <a:t> המשמשת להגרלת משחקים בין הקבוצות.</a:t>
              </a:r>
            </a:p>
            <a:p>
              <a:pPr>
                <a:lnSpc>
                  <a:spcPct val="200000"/>
                </a:lnSpc>
              </a:pP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</a:rPr>
                <a:t>	פונקציית </a:t>
              </a:r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</a:rPr>
                <a:t>Transfer</a:t>
              </a: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</a:rPr>
                <a:t> לטובת העברת שחקן בין קבוצות. </a:t>
              </a:r>
            </a:p>
            <a:p>
              <a:pPr>
                <a:lnSpc>
                  <a:spcPct val="200000"/>
                </a:lnSpc>
              </a:pP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</a:rPr>
                <a:t>	שימוש בפונקציות אגרגציה לטובת סיכום הנתונים.</a:t>
              </a:r>
            </a:p>
            <a:p>
              <a:pPr>
                <a:lnSpc>
                  <a:spcPct val="200000"/>
                </a:lnSpc>
              </a:pP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</a:rPr>
                <a:t>	שימוש בטכניקת </a:t>
              </a:r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</a:rPr>
                <a:t>MapReduce</a:t>
              </a: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</a:rPr>
                <a:t> לטובת עבודה יעילה עם ביג דאטה והשמתם באוספים חדשים.</a:t>
              </a:r>
            </a:p>
          </p:txBody>
        </p:sp>
        <p:pic>
          <p:nvPicPr>
            <p:cNvPr id="29" name="גרפיקה 28" descr="חתיכות פאזל עם מילוי מלא">
              <a:extLst>
                <a:ext uri="{FF2B5EF4-FFF2-40B4-BE49-F238E27FC236}">
                  <a16:creationId xmlns:a16="http://schemas.microsoft.com/office/drawing/2014/main" id="{36C99448-D4DB-0C04-B6B8-C9EF64431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89734" y="4823541"/>
              <a:ext cx="706712" cy="706712"/>
            </a:xfrm>
            <a:prstGeom prst="rect">
              <a:avLst/>
            </a:prstGeom>
          </p:spPr>
        </p:pic>
        <p:pic>
          <p:nvPicPr>
            <p:cNvPr id="31" name="גרפיקה 30" descr="בקר משחקים עם מילוי מלא">
              <a:extLst>
                <a:ext uri="{FF2B5EF4-FFF2-40B4-BE49-F238E27FC236}">
                  <a16:creationId xmlns:a16="http://schemas.microsoft.com/office/drawing/2014/main" id="{EA82594A-1C85-D3D7-3EFD-3E780FC74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46501" y="3457076"/>
              <a:ext cx="575243" cy="526512"/>
            </a:xfrm>
            <a:prstGeom prst="rect">
              <a:avLst/>
            </a:prstGeom>
          </p:spPr>
        </p:pic>
        <p:pic>
          <p:nvPicPr>
            <p:cNvPr id="1025" name="גרפיקה 1024" descr="לחיצת יד עם מילוי מלא">
              <a:extLst>
                <a:ext uri="{FF2B5EF4-FFF2-40B4-BE49-F238E27FC236}">
                  <a16:creationId xmlns:a16="http://schemas.microsoft.com/office/drawing/2014/main" id="{D9B0A579-5525-9C7F-7596-0A028FAD8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1328" y="4151446"/>
              <a:ext cx="644224" cy="699956"/>
            </a:xfrm>
            <a:prstGeom prst="rect">
              <a:avLst/>
            </a:prstGeom>
          </p:spPr>
        </p:pic>
        <p:pic>
          <p:nvPicPr>
            <p:cNvPr id="1032" name="גרפיקה 1031" descr="מסד נתונים עם מילוי מלא">
              <a:extLst>
                <a:ext uri="{FF2B5EF4-FFF2-40B4-BE49-F238E27FC236}">
                  <a16:creationId xmlns:a16="http://schemas.microsoft.com/office/drawing/2014/main" id="{B6CB125E-4E90-44DB-CCCD-BF1314178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89951" y="5650280"/>
              <a:ext cx="618636" cy="618636"/>
            </a:xfrm>
            <a:prstGeom prst="rect">
              <a:avLst/>
            </a:prstGeom>
          </p:spPr>
        </p:pic>
        <p:pic>
          <p:nvPicPr>
            <p:cNvPr id="1034" name="גרפיקה 1033" descr="מתכנת נקבה עם מילוי מלא">
              <a:extLst>
                <a:ext uri="{FF2B5EF4-FFF2-40B4-BE49-F238E27FC236}">
                  <a16:creationId xmlns:a16="http://schemas.microsoft.com/office/drawing/2014/main" id="{C33AB0CF-5BD5-6C24-824C-C45BE6F11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47617" y="2447808"/>
              <a:ext cx="686556" cy="686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0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60EC12D4-C788-EC75-669C-59015F904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8" b="228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5D383C88-3D19-15D7-8E50-ADD7A3E69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1908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380162B-49B5-F23D-D56E-1213E978C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B8B6F3BD-5CA7-B856-3329-C7EBD632F98A}"/>
              </a:ext>
            </a:extLst>
          </p:cNvPr>
          <p:cNvSpPr txBox="1"/>
          <p:nvPr/>
        </p:nvSpPr>
        <p:spPr>
          <a:xfrm>
            <a:off x="2806581" y="-1693225"/>
            <a:ext cx="494347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600"/>
              </a:spcAft>
            </a:pPr>
            <a:r>
              <a:rPr lang="he-IL" sz="4800" b="1" dirty="0">
                <a:solidFill>
                  <a:schemeClr val="bg1">
                    <a:lumMod val="95000"/>
                  </a:schemeClr>
                </a:solidFill>
              </a:rPr>
              <a:t>צרכי המערכת</a:t>
            </a:r>
            <a:endParaRPr lang="he-IL" sz="48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13BFEEE-AC11-0739-1C43-E0C446786A83}"/>
              </a:ext>
            </a:extLst>
          </p:cNvPr>
          <p:cNvSpPr txBox="1"/>
          <p:nvPr/>
        </p:nvSpPr>
        <p:spPr>
          <a:xfrm>
            <a:off x="0" y="2413089"/>
            <a:ext cx="673229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4000" b="1" dirty="0">
                <a:solidFill>
                  <a:schemeClr val="bg1">
                    <a:lumMod val="95000"/>
                  </a:schemeClr>
                </a:solidFill>
              </a:rPr>
              <a:t>'' יש אנשים שחושבים שכדורגל זה עניין של חיים או מוות, אני מאוד מאוכזב מהגישה הזאת, אני יכול להבטיח לך שזה הרבה </a:t>
            </a:r>
            <a:r>
              <a:rPr lang="he-IL" sz="4000" b="1" dirty="0" err="1">
                <a:solidFill>
                  <a:schemeClr val="bg1">
                    <a:lumMod val="95000"/>
                  </a:schemeClr>
                </a:solidFill>
              </a:rPr>
              <a:t>הרבה</a:t>
            </a:r>
            <a:r>
              <a:rPr lang="he-IL" sz="4000" b="1" dirty="0">
                <a:solidFill>
                  <a:schemeClr val="bg1">
                    <a:lumMod val="95000"/>
                  </a:schemeClr>
                </a:solidFill>
              </a:rPr>
              <a:t> יותר מזה‘’. </a:t>
            </a:r>
          </a:p>
          <a:p>
            <a:r>
              <a:rPr lang="he-IL" sz="4000" b="1" dirty="0">
                <a:solidFill>
                  <a:schemeClr val="bg1">
                    <a:lumMod val="95000"/>
                  </a:schemeClr>
                </a:solidFill>
              </a:rPr>
              <a:t>ביל </a:t>
            </a:r>
            <a:r>
              <a:rPr lang="he-IL" sz="4000" b="1" dirty="0" err="1">
                <a:solidFill>
                  <a:schemeClr val="bg1">
                    <a:lumMod val="95000"/>
                  </a:schemeClr>
                </a:solidFill>
              </a:rPr>
              <a:t>שאנקלי</a:t>
            </a:r>
            <a:endParaRPr lang="he-IL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288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456</Words>
  <Application>Microsoft Office PowerPoint</Application>
  <PresentationFormat>מסך רחב</PresentationFormat>
  <Paragraphs>85</Paragraphs>
  <Slides>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ערכת נושא Office</vt:lpstr>
      <vt:lpstr>‘Fifa-Data’ Final Project - NoSQL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‘Fifa-Data’</dc:title>
  <dc:creator>יהב מסיקה</dc:creator>
  <cp:lastModifiedBy>יהב מסיקה</cp:lastModifiedBy>
  <cp:revision>6</cp:revision>
  <dcterms:created xsi:type="dcterms:W3CDTF">2023-02-27T11:40:17Z</dcterms:created>
  <dcterms:modified xsi:type="dcterms:W3CDTF">2023-03-04T15:47:50Z</dcterms:modified>
</cp:coreProperties>
</file>